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22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D4301-D5D1-6845-B7B8-4DEC1D7A7DAB}" type="datetimeFigureOut">
              <a:rPr lang="en-US" smtClean="0"/>
              <a:t>1/18/17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00B5F-E475-5743-8327-1D2E3BC02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83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Siempre preparados implica que estemos entrenados en la doctrina bíblica de salvación, con todas las armas y escudos. Para defenderla no necesitamos “atacar” a otros sino SIEMPRE explicarla y conocerla para vivirla congruentemente. Qué estamos defendiendo? a un grupo de amigos? No! A las escrituras, la Palabra de Dios! Para ello debemos estudiar, analizar, tener empatía y practicar!</a:t>
            </a:r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Los hnos a veces no tenemos el mismo transfondo religioso de la persona y no entendemos de donde vienen y podemos ser insensibles en nuestros comentarios y actitudes.</a:t>
            </a:r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_tradnl" dirty="0" smtClean="0"/>
              <a:t>Bien preparado,</a:t>
            </a:r>
            <a:r>
              <a:rPr lang="es-ES_tradnl" baseline="0" dirty="0" smtClean="0"/>
              <a:t> listo para la defensa, equipado y con la espada de la Palabra en su mano, pero rendido a su Señor! Dispuesto a reaccionar conforme al corazón compasivo de su Señor Jesucristo!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2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8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3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5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5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8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3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53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8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D555E-2A90-0049-BE2B-0843FB0763A4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AD290-CB1D-3A46-82A9-32CDA7B98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8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3468"/>
            <a:ext cx="7772400" cy="1470025"/>
          </a:xfrm>
        </p:spPr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Apologética</a:t>
            </a:r>
            <a:r>
              <a:rPr lang="en-US" dirty="0" smtClean="0"/>
              <a:t> Cristiana?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7321" y="2739404"/>
            <a:ext cx="6400800" cy="1752600"/>
          </a:xfrm>
        </p:spPr>
        <p:txBody>
          <a:bodyPr/>
          <a:lstStyle/>
          <a:p>
            <a:r>
              <a:rPr lang="en-US" dirty="0" smtClean="0"/>
              <a:t>Jos</a:t>
            </a:r>
            <a:r>
              <a:rPr lang="en-US" dirty="0" smtClean="0"/>
              <a:t>é Carlos </a:t>
            </a:r>
            <a:r>
              <a:rPr lang="en-US" dirty="0" err="1" smtClean="0"/>
              <a:t>Alaníz</a:t>
            </a:r>
            <a:r>
              <a:rPr lang="en-US" dirty="0" smtClean="0"/>
              <a:t> E.,  M. 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2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457200" y="-3"/>
            <a:ext cx="8229600" cy="76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Apologética cristiana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 txBox="1"/>
          <p:nvPr/>
        </p:nvSpPr>
        <p:spPr>
          <a:xfrm>
            <a:off x="457200" y="764400"/>
            <a:ext cx="8338500" cy="5810700"/>
          </a:xfrm>
          <a:prstGeom prst="rect">
            <a:avLst/>
          </a:prstGeom>
          <a:gradFill>
            <a:gsLst>
              <a:gs pos="59000">
                <a:srgbClr val="7F5AAB"/>
              </a:gs>
              <a:gs pos="100000">
                <a:srgbClr val="C7AEED"/>
              </a:gs>
            </a:gsLst>
            <a:lin ang="16200038" scaled="0"/>
          </a:gradFill>
          <a:ln w="9525" cap="flat" cmpd="sng">
            <a:solidFill>
              <a:srgbClr val="7C5F9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457200" rtl="0">
              <a:lnSpc>
                <a:spcPct val="80000"/>
              </a:lnSpc>
              <a:spcBef>
                <a:spcPts val="0"/>
              </a:spcBef>
              <a:buFont typeface="Arial"/>
              <a:buChar char="•"/>
            </a:pPr>
            <a:endParaRPr lang="en-US" sz="3000"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rtl="0">
              <a:lnSpc>
                <a:spcPct val="80000"/>
              </a:lnSpc>
              <a:spcBef>
                <a:spcPts val="0"/>
              </a:spcBef>
              <a:buFont typeface="Arial"/>
              <a:buChar char="•"/>
            </a:pPr>
            <a:r>
              <a:rPr lang="en-US" sz="3000" dirty="0" err="1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Definición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000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i="1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Apologética</a:t>
            </a:r>
            <a:r>
              <a:rPr lang="en-US" sz="3000" i="1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i="1" dirty="0" err="1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cristiana</a:t>
            </a:r>
            <a:r>
              <a:rPr lang="en-US" sz="3000" i="1" dirty="0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en-US" sz="3000" i="1" dirty="0" err="1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Defensa</a:t>
            </a:r>
            <a:r>
              <a:rPr lang="en-US" sz="3000" i="1" dirty="0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i="1" dirty="0" err="1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000" i="1" dirty="0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i="1" dirty="0" err="1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3000" i="1" dirty="0" smtClean="0">
                <a:solidFill>
                  <a:srgbClr val="21596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3000" i="1" dirty="0">
              <a:solidFill>
                <a:srgbClr val="2159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91160" rtl="0">
              <a:lnSpc>
                <a:spcPct val="80000"/>
              </a:lnSpc>
              <a:spcBef>
                <a:spcPts val="448"/>
              </a:spcBef>
              <a:buClr>
                <a:srgbClr val="FFFFFF"/>
              </a:buClr>
              <a:buSzPct val="100000"/>
              <a:buChar char="•"/>
            </a:pP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palabra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3000" i="1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apologética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proviene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griego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3000" i="1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apología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significa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posición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defensa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militar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contra un </a:t>
            </a:r>
            <a:r>
              <a:rPr lang="en-US" sz="300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ataque</a:t>
            </a:r>
            <a:r>
              <a:rPr lang="en-US" sz="30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91160" rtl="0">
              <a:lnSpc>
                <a:spcPct val="80000"/>
              </a:lnSpc>
              <a:spcBef>
                <a:spcPts val="448"/>
              </a:spcBef>
              <a:buClr>
                <a:srgbClr val="FFFFFF"/>
              </a:buClr>
              <a:buSzPct val="100000"/>
              <a:buChar char="•"/>
            </a:pP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apologética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consiste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en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defensa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y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ende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en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explicación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misma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Al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hacer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esto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apologética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consiste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solo en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defensa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sino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también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en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ofensa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contra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mentira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apologética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puede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debe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usada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mostrar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cristiana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cierta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no-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cristianas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falsas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rtl="0">
              <a:lnSpc>
                <a:spcPct val="80000"/>
              </a:lnSpc>
              <a:spcBef>
                <a:spcPts val="448"/>
              </a:spcBef>
              <a:buNone/>
            </a:pPr>
            <a:endParaRPr sz="224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00660" rtl="0">
              <a:lnSpc>
                <a:spcPct val="80000"/>
              </a:lnSpc>
              <a:spcBef>
                <a:spcPts val="448"/>
              </a:spcBef>
              <a:buNone/>
            </a:pPr>
            <a:endParaRPr sz="224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42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¿Sabías qué la buena apologética es un mandato bíblico?</a:t>
            </a:r>
            <a:br>
              <a:rPr lang="en-US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457200" y="1317150"/>
            <a:ext cx="8229600" cy="5214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96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Pedro 3:</a:t>
            </a:r>
            <a:r>
              <a:rPr lang="en-US" sz="2960" b="0" i="0" u="sng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15-16</a:t>
            </a:r>
            <a:r>
              <a:rPr lang="en-US" sz="296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296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endParaRPr lang="en-US" sz="296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endParaRPr lang="en-US" sz="2960" dirty="0"/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endParaRPr lang="en-US" sz="296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endParaRPr lang="en-US" sz="2960" dirty="0"/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r>
              <a:rPr lang="en-US" sz="296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mejor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ataque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defensa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defender la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verdad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dirty="0" err="1"/>
              <a:t>b</a:t>
            </a:r>
            <a:r>
              <a:rPr lang="en-US" sz="296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íblica</a:t>
            </a:r>
            <a:r>
              <a:rPr lang="en-US" sz="296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ganar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discípulos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Fortalecer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creyentes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apreciar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grandiosa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verdad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dirty="0" err="1"/>
              <a:t>discernida</a:t>
            </a:r>
            <a:r>
              <a:rPr lang="en-US" sz="2960" dirty="0"/>
              <a:t> en </a:t>
            </a:r>
            <a:r>
              <a:rPr lang="en-US" sz="2960" dirty="0" err="1"/>
              <a:t>las</a:t>
            </a:r>
            <a:r>
              <a:rPr lang="en-US" sz="2960" dirty="0"/>
              <a:t> </a:t>
            </a:r>
            <a:r>
              <a:rPr lang="en-US" sz="2960" dirty="0" err="1"/>
              <a:t>Escrituras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Char char="•"/>
            </a:pP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Responder a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críticas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los no-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crisitianos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mansedumbre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96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reverencia</a:t>
            </a:r>
            <a:r>
              <a:rPr lang="en-US" sz="296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None/>
            </a:pPr>
            <a:endParaRPr sz="296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None/>
            </a:pPr>
            <a:endParaRPr sz="296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199" y="1777999"/>
            <a:ext cx="845396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15 </a:t>
            </a:r>
            <a:r>
              <a:rPr lang="en-US" sz="2000" dirty="0" err="1">
                <a:solidFill>
                  <a:schemeClr val="tx1"/>
                </a:solidFill>
              </a:rPr>
              <a:t>Más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bien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honren</a:t>
            </a:r>
            <a:r>
              <a:rPr lang="en-US" sz="2000" dirty="0">
                <a:solidFill>
                  <a:schemeClr val="tx1"/>
                </a:solidFill>
              </a:rPr>
              <a:t> en </a:t>
            </a:r>
            <a:r>
              <a:rPr lang="en-US" sz="2000" dirty="0" err="1">
                <a:solidFill>
                  <a:schemeClr val="tx1"/>
                </a:solidFill>
              </a:rPr>
              <a:t>su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corazón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>
                <a:solidFill>
                  <a:srgbClr val="FF0000"/>
                </a:solidFill>
              </a:rPr>
              <a:t>Cristo </a:t>
            </a:r>
            <a:r>
              <a:rPr lang="en-US" sz="2000" dirty="0" err="1">
                <a:solidFill>
                  <a:srgbClr val="FF0000"/>
                </a:solidFill>
              </a:rPr>
              <a:t>como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Señor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Estén</a:t>
            </a:r>
            <a:r>
              <a:rPr lang="en-US" sz="2000" u="sng" dirty="0">
                <a:solidFill>
                  <a:schemeClr val="tx1"/>
                </a:solidFill>
              </a:rPr>
              <a:t> </a:t>
            </a:r>
            <a:r>
              <a:rPr lang="en-US" sz="2000" u="sng" dirty="0" err="1">
                <a:solidFill>
                  <a:schemeClr val="tx1"/>
                </a:solidFill>
              </a:rPr>
              <a:t>siempre</a:t>
            </a:r>
            <a:r>
              <a:rPr lang="en-US" sz="2000" u="sng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preparados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para</a:t>
            </a:r>
            <a:r>
              <a:rPr lang="en-US" sz="2000" dirty="0">
                <a:solidFill>
                  <a:srgbClr val="FF0000"/>
                </a:solidFill>
              </a:rPr>
              <a:t> responder </a:t>
            </a:r>
            <a:r>
              <a:rPr lang="en-US" sz="2000" dirty="0">
                <a:solidFill>
                  <a:schemeClr val="tx1"/>
                </a:solidFill>
              </a:rPr>
              <a:t>a </a:t>
            </a:r>
            <a:r>
              <a:rPr lang="en-US" sz="2000" dirty="0" err="1">
                <a:solidFill>
                  <a:schemeClr val="tx1"/>
                </a:solidFill>
              </a:rPr>
              <a:t>todo</a:t>
            </a:r>
            <a:r>
              <a:rPr lang="en-US" sz="2000" dirty="0">
                <a:solidFill>
                  <a:schemeClr val="tx1"/>
                </a:solidFill>
              </a:rPr>
              <a:t> el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les </a:t>
            </a:r>
            <a:r>
              <a:rPr lang="en-US" sz="2000" dirty="0" err="1">
                <a:solidFill>
                  <a:schemeClr val="tx1"/>
                </a:solidFill>
              </a:rPr>
              <a:t>pida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razón</a:t>
            </a:r>
            <a:r>
              <a:rPr lang="en-US" sz="2000" dirty="0">
                <a:solidFill>
                  <a:schemeClr val="tx1"/>
                </a:solidFill>
              </a:rPr>
              <a:t> de la </a:t>
            </a:r>
            <a:r>
              <a:rPr lang="en-US" sz="2000" dirty="0" err="1">
                <a:solidFill>
                  <a:schemeClr val="tx1"/>
                </a:solidFill>
              </a:rPr>
              <a:t>esperanza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hay en </a:t>
            </a:r>
            <a:r>
              <a:rPr lang="en-US" sz="2000" dirty="0" err="1">
                <a:solidFill>
                  <a:schemeClr val="tx1"/>
                </a:solidFill>
              </a:rPr>
              <a:t>ustedes</a:t>
            </a:r>
            <a:r>
              <a:rPr lang="en-US" sz="2000" dirty="0">
                <a:solidFill>
                  <a:schemeClr val="tx1"/>
                </a:solidFill>
              </a:rPr>
              <a:t>. 16 </a:t>
            </a:r>
            <a:r>
              <a:rPr lang="en-US" sz="2000" dirty="0" err="1">
                <a:solidFill>
                  <a:schemeClr val="tx1"/>
                </a:solidFill>
              </a:rPr>
              <a:t>Pero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háganlo</a:t>
            </a:r>
            <a:r>
              <a:rPr lang="en-US" sz="2000" dirty="0">
                <a:solidFill>
                  <a:schemeClr val="tx1"/>
                </a:solidFill>
              </a:rPr>
              <a:t> con </a:t>
            </a:r>
            <a:r>
              <a:rPr lang="en-US" sz="2000" dirty="0" err="1">
                <a:solidFill>
                  <a:srgbClr val="0000FF"/>
                </a:solidFill>
              </a:rPr>
              <a:t>gentileza</a:t>
            </a:r>
            <a:r>
              <a:rPr lang="en-US" sz="2000" dirty="0">
                <a:solidFill>
                  <a:srgbClr val="0000FF"/>
                </a:solidFill>
              </a:rPr>
              <a:t> y </a:t>
            </a:r>
            <a:r>
              <a:rPr lang="en-US" sz="2000" dirty="0" err="1">
                <a:solidFill>
                  <a:srgbClr val="0000FF"/>
                </a:solidFill>
              </a:rPr>
              <a:t>respeto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manteniendo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la </a:t>
            </a:r>
            <a:r>
              <a:rPr lang="en-US" sz="2000" dirty="0" err="1">
                <a:solidFill>
                  <a:srgbClr val="0000FF"/>
                </a:solidFill>
              </a:rPr>
              <a:t>conciencia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limpia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para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los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hablan</a:t>
            </a:r>
            <a:r>
              <a:rPr lang="en-US" sz="2000" dirty="0">
                <a:solidFill>
                  <a:schemeClr val="tx1"/>
                </a:solidFill>
              </a:rPr>
              <a:t> mal de la </a:t>
            </a:r>
            <a:r>
              <a:rPr lang="en-US" sz="2000" dirty="0" err="1">
                <a:solidFill>
                  <a:schemeClr val="tx1"/>
                </a:solidFill>
              </a:rPr>
              <a:t>buena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conducta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ustedes</a:t>
            </a:r>
            <a:r>
              <a:rPr lang="en-US" sz="2000" dirty="0">
                <a:solidFill>
                  <a:schemeClr val="tx1"/>
                </a:solidFill>
              </a:rPr>
              <a:t> en Cristo, se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avergüencen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de </a:t>
            </a:r>
            <a:r>
              <a:rPr lang="en-US" sz="2000" dirty="0" err="1">
                <a:solidFill>
                  <a:schemeClr val="tx1"/>
                </a:solidFill>
              </a:rPr>
              <a:t>sus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calumnias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641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/>
              <a:t>Qué no es una buena defensa</a:t>
            </a: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Presumir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“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verdad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Humillar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empat</a:t>
            </a:r>
            <a:r>
              <a:rPr lang="en-US" dirty="0" err="1"/>
              <a:t>ía</a:t>
            </a:r>
            <a:endParaRPr lang="en-US" dirty="0"/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Hacerse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inteligentes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Ganar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debates</a:t>
            </a:r>
          </a:p>
          <a:p>
            <a:pPr marL="0" marR="0" lvl="0" indent="0" algn="ctr" rtl="0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20437">
            <a:off x="4837423" y="3629986"/>
            <a:ext cx="3804161" cy="285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522525" y="4071250"/>
            <a:ext cx="4289100" cy="224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motivación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para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defender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tu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GANAR a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1" dirty="0" err="1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para</a:t>
            </a:r>
            <a:r>
              <a:rPr lang="en-US" sz="3200" i="1" dirty="0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 Cristo!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4792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La actitud del apologista cristiano</a:t>
            </a:r>
          </a:p>
        </p:txBody>
      </p:sp>
      <p:pic>
        <p:nvPicPr>
          <p:cNvPr id="275" name="Shape 2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7895" y="1270096"/>
            <a:ext cx="5220806" cy="35695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32692" y="4839639"/>
            <a:ext cx="695297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i="1" dirty="0" smtClean="0">
                <a:solidFill>
                  <a:schemeClr val="bg2">
                    <a:lumMod val="25000"/>
                  </a:schemeClr>
                </a:solidFill>
              </a:rPr>
              <a:t>Bien preparado,</a:t>
            </a:r>
            <a:r>
              <a:rPr lang="es-ES_tradnl" sz="2400" b="1" i="1" baseline="0" dirty="0" smtClean="0">
                <a:solidFill>
                  <a:schemeClr val="bg2">
                    <a:lumMod val="25000"/>
                  </a:schemeClr>
                </a:solidFill>
              </a:rPr>
              <a:t> listo para la defensa, equipado y con la espada de la Palabra en su mano,</a:t>
            </a:r>
          </a:p>
          <a:p>
            <a:pPr algn="ctr"/>
            <a:r>
              <a:rPr lang="es-ES_tradnl" sz="2400" b="1" i="1" baseline="0" dirty="0" smtClean="0">
                <a:solidFill>
                  <a:schemeClr val="bg2">
                    <a:lumMod val="25000"/>
                  </a:schemeClr>
                </a:solidFill>
              </a:rPr>
              <a:t> pero rendido a su Señor! </a:t>
            </a:r>
            <a:endParaRPr lang="en-US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0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375</Words>
  <Application>Microsoft Macintosh PowerPoint</Application>
  <PresentationFormat>On-screen Show (4:3)</PresentationFormat>
  <Paragraphs>29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¿Qué es la Apologética Cristiana?</vt:lpstr>
      <vt:lpstr>Apologética cristiana</vt:lpstr>
      <vt:lpstr>¿Sabías qué la buena apologética es un mandato bíblico? </vt:lpstr>
      <vt:lpstr>¿Qué no es una buena defensa?</vt:lpstr>
      <vt:lpstr>La actitud del apologista cristiano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es la Apologética Cristiana?</dc:title>
  <dc:creator>ALANIZJ</dc:creator>
  <cp:lastModifiedBy>ALANIZJ</cp:lastModifiedBy>
  <cp:revision>1</cp:revision>
  <dcterms:created xsi:type="dcterms:W3CDTF">2017-01-19T00:44:38Z</dcterms:created>
  <dcterms:modified xsi:type="dcterms:W3CDTF">2017-01-19T00:52:28Z</dcterms:modified>
</cp:coreProperties>
</file>